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99" r:id="rId4"/>
    <p:sldId id="308" r:id="rId5"/>
    <p:sldId id="307" r:id="rId6"/>
    <p:sldId id="257" r:id="rId7"/>
    <p:sldId id="330" r:id="rId8"/>
    <p:sldId id="331" r:id="rId9"/>
    <p:sldId id="263" r:id="rId10"/>
    <p:sldId id="260" r:id="rId11"/>
    <p:sldId id="262" r:id="rId12"/>
    <p:sldId id="293" r:id="rId13"/>
    <p:sldId id="300" r:id="rId14"/>
    <p:sldId id="301" r:id="rId15"/>
    <p:sldId id="302" r:id="rId16"/>
    <p:sldId id="311" r:id="rId17"/>
    <p:sldId id="316" r:id="rId18"/>
    <p:sldId id="317" r:id="rId19"/>
    <p:sldId id="318" r:id="rId20"/>
    <p:sldId id="332" r:id="rId21"/>
    <p:sldId id="319" r:id="rId22"/>
    <p:sldId id="321" r:id="rId23"/>
    <p:sldId id="322" r:id="rId24"/>
    <p:sldId id="324" r:id="rId25"/>
    <p:sldId id="325" r:id="rId26"/>
    <p:sldId id="326" r:id="rId27"/>
    <p:sldId id="328" r:id="rId28"/>
    <p:sldId id="323" r:id="rId29"/>
    <p:sldId id="333" r:id="rId30"/>
    <p:sldId id="329" r:id="rId31"/>
  </p:sldIdLst>
  <p:sldSz cx="9144000" cy="6858000" type="screen4x3"/>
  <p:notesSz cx="6669088" cy="9926638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568952" cy="324035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помощь по самоконтролю 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структурой сайта образовательной организации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7664896" cy="2304256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Кочеткова Т.В., </a:t>
            </a:r>
          </a:p>
          <a:p>
            <a:pPr algn="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специалист</a:t>
            </a:r>
          </a:p>
          <a:p>
            <a:pPr algn="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Управления образования</a:t>
            </a:r>
          </a:p>
          <a:p>
            <a:pPr algn="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Ульяновска</a:t>
            </a:r>
          </a:p>
          <a:p>
            <a:pPr algn="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2016год</a:t>
            </a:r>
          </a:p>
          <a:p>
            <a:pPr algn="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1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Управление образования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 Ульяновска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lvl="0"/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8496944" cy="58326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Дата создания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Информация об учредителе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учредителях образовательной организации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Место нахождения образовательной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организации и ее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филиалов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(при наличии)*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Режим работы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(должно быть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указано время)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График работы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(рабочие/выходные дни)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6. Контактный т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елефон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Адре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электронной почты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При отсутствии филиалов образовательная организация должна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указать, что филиалов не имеет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 flipH="1">
            <a:off x="8686800" y="1600200"/>
            <a:ext cx="20568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alt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и органы управления образовательной организации*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4244280" cy="356125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структурных подразделений указывается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уставом образовательной организации </a:t>
            </a:r>
          </a:p>
          <a:p>
            <a:pPr>
              <a:lnSpc>
                <a:spcPct val="12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сли в уставе нет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то образовательная организация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проинформировать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что структурных подразделений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имеет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320480" cy="47525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Наименование структурных подразделений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структурных подразделений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Места нахождения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подразделений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Адреса официальных сайтов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сети "Интернет" структурных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подразделений (при наличии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Адреса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электронной почты структурных подразделений (при наличии)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5.Сведения о наличии положений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о структурных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подразделениях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(об органах управления) с приложением копий указанных положений (при их наличии).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1772817"/>
            <a:ext cx="4032448" cy="72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ОПИСАТЬ СТРУКТУРУ И ОРГАНЫ УПРАВЛЕНИЯ 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Документы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(копии)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Лицензия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осуществление образовательной деятельности (с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приложениями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Свидетельство 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государственной аккредитации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приложениями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.План финансово-хозяйственной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организации, утвержденный в установленном законодательством Российской Федерации порядке  или бюджетные сметы образовательной организации.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endParaRPr lang="ru-RU" sz="4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4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Локальные нормативные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акты, предусмотренные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частью 2 статьи 30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Федерального закона "Об образовании в Российской Федерации»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внутреннего распорядка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внутреннего 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рудового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распорядка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8.Коллективный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договор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Отчет о результатах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5848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Документ 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порядке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оказания платных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образовательных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услуг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Образец договора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 оказании платных образовательных услуг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стоимости обучения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каждой образовательной программе 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образовательная организация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услуг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оказывает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должна быть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платных услуг образовательная организация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 оказывает</a:t>
            </a:r>
            <a:r>
              <a:rPr lang="ru-RU" sz="2800" dirty="0" smtClean="0"/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9945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Документ об установлении размера платы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взимаемой с родителей (законных представителей)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присмотр и уход за детьми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осваивающими образовательные программы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образования (при наличии)*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Документ об установлении размера платы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взимаемой с родителей (законных представителей)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присмотр и уход за детьми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группах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продленного дня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(при наличии).*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89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Предписани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органов, осуществляющих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государственный контроль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(надзор) в сфере образования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Отчёты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об исполнении предписаний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3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1.Реализуемые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уровни образования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(дошкольное, начальное общее, основное общее, среднее общее)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обучения (очная,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очно-заочная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заочная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Нормативные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сроки обучения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(по каждому уровню образования)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Сроки действия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аккредитации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образовательной программы (при наличии государственной аккредитации)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3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образовательной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 приложением ее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копии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Учебный план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 приложением его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копии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Аннотация к рабочим программам дисциплин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(по каждой дисциплине в составе образовательной программы)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 приложением их копий (при наличии).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Календарный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учебный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график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приложением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его копии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Методические и иные документы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разработанные образовательной организацией для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обеспечения образовательного процесса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Реализуемые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 дополнительного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образования и профессионального обучения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Численность обучающихся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по реализуемым образовательным программам за счет бюджетных ассигнований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бюджетов субъектов Российской Федерации, местных бюджетов и по договорам об образовании за счет средств физических и (или) юридических лиц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Языки,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на которых осуществляется образование (обучение)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2012года №273-ФЗ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«Об образовании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Российской Федерации»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10 июля 2013 г.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№582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«Об утверждении правил размещения на официальном сайте образовательной организации в информационно-коммуникационной сети «Интернет» и обновления информации об образовательной организации»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Федеральной службы по надзору в сфере образования и науки от 29 мая 2014 г.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№785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предоставления на нем информации» (далее приказ РОН №785).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СТАНДАРТЫ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Копии или гиперссылки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 соответствующие документы на сайте Министерства образования и науки Российской Федерации  о федеральных государственных образовательных стандартах и об образовательных стандартах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Руководство. Педагогический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(научно-педагогический) </a:t>
            </a:r>
            <a: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ru-RU" sz="4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должность, фамилию, имя, отчество (при наличии)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Заместители руководителя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должность,  фамилию, имя, отчество (при наличии)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 филиалов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 (при их наличии), в том числе фамилию, имя, отчество (при наличии) руководителя.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Заместители руководителя филиалов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 (при их наличии), в том числе фамилию, имя, отчество (при наличии) должность заместителей руководителя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Контактные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телефоны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Адреса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почты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Персональный состав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педагогических работников с указанием: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7.1.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Уровня образования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7.2. Квалификации (специальность или направление подготовки по диплому)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7.3. Фамилии, имени, отчества (при наличии) работника, 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7.4. Занимаемой должности (должностей) 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7.5. Преподаваемых дисциплин 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7.6. Ученой степени (при наличии), ученого звания (при наличии) 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7.7. Данные о повышении квалификации и (или) профессиональной переподготовке (при наличии),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7.8. Общий стаж работы 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7.9. Стаж работы по специальности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961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 и оснащённость 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материально-техническом обеспечении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образовательной деятельности</a:t>
            </a:r>
          </a:p>
          <a:p>
            <a:pPr marL="514350" indent="-51435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Сведения 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наличии оборудованных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учебных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кабинетов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Объекты для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проведения практических занятий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Библиотеки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Объекты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спорта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2821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 и оснащённость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обучения и воспитания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Условия питания и охраны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здоровья обучающихся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Доступ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информационным системам и информационно-телекоммуникационным сетям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9.Электронные образовательные ресурсы, к которым обеспечивается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доступ обучающихся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Стипендии и иные виды материальной поддержки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Главная страница подраздела должна содержать информацию 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наличии и условиях предоставления стипендий (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локальный акт) 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наличии общежития, интерната, количестве жилых помещений в общежитии, интернате для иногородних обучающихся, формировании платы за проживание в общежитии 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иных видов материальной поддержки обучающихся 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трудоустройстве выпускников</a:t>
            </a:r>
          </a:p>
          <a:p>
            <a:pPr marL="742950" indent="-742950">
              <a:buAutoNum type="arabicPeriod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8499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Платные образовательные услуги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1.Информация о порядке оказания платных образовательных услуг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Финансово-хозяйственная </a:t>
            </a:r>
            <a: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4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образовательной деятельности,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финансовое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обеспечение которой осуществляется за счет бюджетных ассигнований федерального бюджета, бюджетов субъектов Российской Федерации, местных бюджетов, по договорам об образовании за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счет средств физических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(или) юридических лиц (муниципальное задание или бюджетная смета)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Отчёт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поступлении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финансовых и материальных средств 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 их расходовании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 итогам финансового года (п.3.ч.3 ст.28 №273-ФЗ)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ВАКАНТНЫЕ МЕСТА…</a:t>
            </a:r>
            <a:r>
              <a:rPr lang="ru-RU" sz="4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страница подраздела должна содержать информацию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количестве вакантных мест для приёма (перевода) по каждой образовательной программе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места, финансируемые за счет бюджетных ассигнований федерального бюджета, бюджетов субъектов Российской Федерации, местных бюджетов, по договорам об образовании за счет средств физических и (или) юридических лиц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Допускается размещение на Сайте иной информации, которая размещается, опубликовывается по решению образовательной организации и (или) размещение, опубликование которой является обязательным в соответствии с законодательством Российской Федерации.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Информационная открытость </a:t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700808"/>
            <a:ext cx="8833859" cy="4824536"/>
          </a:xfrm>
        </p:spPr>
        <p:txBody>
          <a:bodyPr>
            <a:normAutofit fontScale="25000" lnSpcReduction="20000"/>
          </a:bodyPr>
          <a:lstStyle/>
          <a:p>
            <a:pPr algn="just" fontAlgn="base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ст.29 Федерального закона от 29.12.2012 № 273ФЗ «Об образовании в Российской Федерации»:</a:t>
            </a:r>
          </a:p>
          <a:p>
            <a:pPr algn="just" fontAlgn="base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1.Образовательные организации формируют открытые и общедоступные информационные ресурсы, содержащие информацию об их деятельности, и обеспечивают доступ к таким ресурсам посредством размещения их в информационно-телекоммуникационных сетях, в том числе на официальном сайте образовательной организации в сети "Интернет"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Образовательные организации обеспечивают открытость и доступность:..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993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Уважаемые Коллеги!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71600"/>
            <a:ext cx="8568952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Пожалуйста, подходите к использованию рекомендаций творчески, это видение одного человека, а вы команда.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мизерный вклад в вашу трудоёмкую, но прекрасную работу.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Пусть данные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Вам помогут в работе,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желаю Вам творческих успехов!!!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309634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Приказ Федеральной службы по надзору в сфере образования и науки от 29 мая 2014 г. № 785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 «</a:t>
            </a:r>
            <a:b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П.2. Для размещения информации на Сайте должен быть создан специальный раздел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«Сведения об образовательной организации»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(далее - специальный раздел)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Общие требования к сайту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32500" lnSpcReduction="20000"/>
          </a:bodyPr>
          <a:lstStyle/>
          <a:p>
            <a:pPr lvl="0" algn="just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Наличие специального раздела "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Сведения об образовательной организации»</a:t>
            </a:r>
          </a:p>
          <a:p>
            <a:pPr lvl="0" algn="just">
              <a:buNone/>
            </a:pPr>
            <a:r>
              <a:rPr lang="ru-RU" sz="5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в специальном разделе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должна быть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представлена в виде набора страниц и (или) иерархического списка и (или) </a:t>
            </a:r>
            <a:r>
              <a:rPr lang="ru-RU" sz="5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ссылок на другие разделы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Сайта.</a:t>
            </a:r>
          </a:p>
          <a:p>
            <a:pPr algn="just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None/>
            </a:pPr>
            <a:r>
              <a:rPr lang="ru-RU" sz="5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должна иметь </a:t>
            </a:r>
            <a:r>
              <a:rPr lang="ru-RU" sz="5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общий механизм навигации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по всем страницам специального раздела.</a:t>
            </a:r>
          </a:p>
          <a:p>
            <a:pPr algn="just">
              <a:buNone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None/>
            </a:pPr>
            <a:r>
              <a:rPr lang="ru-RU" sz="6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Механизм навигации</a:t>
            </a:r>
            <a:r>
              <a:rPr lang="ru-RU" sz="6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должен быть  представлен </a:t>
            </a:r>
            <a:r>
              <a:rPr lang="ru-RU" sz="6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каждой странице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специального раздела.</a:t>
            </a:r>
          </a:p>
          <a:p>
            <a:pPr algn="just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None/>
            </a:pPr>
            <a:r>
              <a:rPr lang="ru-RU" sz="6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Доступ к специальному разделу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осуществляться с 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главной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(основной) страницы Сайта, а также из </a:t>
            </a:r>
            <a:r>
              <a:rPr lang="ru-RU" sz="6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основного навигационного меню Сайта</a:t>
            </a:r>
            <a:r>
              <a:rPr lang="ru-RU" sz="5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9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None/>
            </a:pPr>
            <a:r>
              <a:rPr lang="ru-RU" sz="5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Страницы специального раздела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должны быть  доступны в информационно-телекоммуникационной сети "Интернет" </a:t>
            </a:r>
            <a:r>
              <a:rPr lang="ru-RU" sz="5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5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дополнительной регистрации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Общие требования к сайту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В специальном разделе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имеютс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я доступные для посетителей Сайта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ссылки на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файлы, снабженные информацией, поясняющей назначение данных файлов.</a:t>
            </a:r>
          </a:p>
          <a:p>
            <a:pPr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Допускается размещение на Сайте </a:t>
            </a:r>
          </a:p>
          <a:p>
            <a:pPr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иной информации,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которая размещается, опубликовывается по решению образовательной организации и (или) размещение, опубликование которой является обязательным в соответствии с законодательством Российской Федерации.</a:t>
            </a:r>
          </a:p>
          <a:p>
            <a:pPr>
              <a:buNone/>
            </a:pPr>
            <a:endParaRPr lang="ru-RU" sz="8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6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Требования к оформлению САЙТА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Файлы документов представляются на Сайте в форматах: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Portable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(.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Microsofr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(.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.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docx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.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xls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.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xlsx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(.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odt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.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ods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Требования к файлам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максимальный размер размещаемого файла не должен превышать 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размер файла превышает максимальное значение, то он должен быть разделен на несколько частей (файлов), размер которых не должен превышать максимальное значение размера файла;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сканирование документа должно быть выполнено с разрешением не менее 75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dpi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отсканированный текст в электронной копии документа должен быть читаемым.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Специальный раздел должен содержать следующие подразделы</a:t>
            </a:r>
            <a:r>
              <a:rPr lang="ru-RU" sz="36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18457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  <a:defRPr/>
            </a:pP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1.Основные сведения</a:t>
            </a:r>
          </a:p>
          <a:p>
            <a:pPr marL="0" indent="0"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2.Структура и органы управления образовательной организацией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3.Документы</a:t>
            </a:r>
          </a:p>
          <a:p>
            <a:pPr marL="0" indent="0"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4.Образование</a:t>
            </a:r>
          </a:p>
          <a:p>
            <a:pPr marL="0" indent="0"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5.Образовательные стандарты*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0" indent="0"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6.Руководство. Педагогический (научно-педагогический) состав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7.Материально-техническое обеспечение и оснащенность образовательного процесса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8.Стипендии и иные виды материальной поддержки</a:t>
            </a:r>
          </a:p>
          <a:p>
            <a:pPr marL="0" indent="0"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9.Платные образовательные услуги</a:t>
            </a:r>
          </a:p>
          <a:p>
            <a:pPr marL="0" indent="0"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10.Финансово-хозяйственная деятельность</a:t>
            </a:r>
          </a:p>
          <a:p>
            <a:pPr marL="0" indent="0"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11.Вакантные места для приёма (перевода)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0976683aae9be3bbe6a6ed674523f9bf88dcb3"/>
</p:tagLst>
</file>

<file path=ppt/theme/theme1.xml><?xml version="1.0" encoding="utf-8"?>
<a:theme xmlns:a="http://schemas.openxmlformats.org/drawingml/2006/main" name="Абстрактный 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Абстрактный шаблон 2</Template>
  <TotalTime>1047</TotalTime>
  <Words>1517</Words>
  <Application>Microsoft Office PowerPoint</Application>
  <PresentationFormat>Экран (4:3)</PresentationFormat>
  <Paragraphs>212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Абстрактный шаблон 2</vt:lpstr>
      <vt:lpstr>Методические рекомендации в помощь по самоконтролю  за структурой сайта образовательной организации</vt:lpstr>
      <vt:lpstr> Нормативно-правовая база </vt:lpstr>
      <vt:lpstr>Информационная открытость  образовательной организации</vt:lpstr>
      <vt:lpstr>    Приказ Федеральной службы по надзору в сфере образования и науки от 29 мая 2014 г. № 785 «Требования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 «    </vt:lpstr>
      <vt:lpstr>Общие требования к сайту</vt:lpstr>
      <vt:lpstr> Общие требования к сайту</vt:lpstr>
      <vt:lpstr>Требования к оформлению САЙТА</vt:lpstr>
      <vt:lpstr>Требования к файлам</vt:lpstr>
      <vt:lpstr>  Специальный раздел должен содержать следующие подразделы:  </vt:lpstr>
      <vt:lpstr>Основные сведения </vt:lpstr>
      <vt:lpstr> Структура и органы управления образовательной организации* </vt:lpstr>
      <vt:lpstr>Документы  (копии)</vt:lpstr>
      <vt:lpstr>Документы</vt:lpstr>
      <vt:lpstr>Документы</vt:lpstr>
      <vt:lpstr>Документы</vt:lpstr>
      <vt:lpstr>Документы</vt:lpstr>
      <vt:lpstr> ОБРАЗОВАНИЕ </vt:lpstr>
      <vt:lpstr> ОБРАЗОВАНИЕ </vt:lpstr>
      <vt:lpstr> ОБРАЗОВАНИЕ </vt:lpstr>
      <vt:lpstr>Образовательные СТАНДАРТЫ</vt:lpstr>
      <vt:lpstr> Руководство. Педагогический (научно-педагогический) состав </vt:lpstr>
      <vt:lpstr> 7.Персональный состав педагогических работников с указанием: </vt:lpstr>
      <vt:lpstr> Материально-техническое обеспечение и оснащённость образовательного процесса </vt:lpstr>
      <vt:lpstr>Материально-техническое обеспечение и оснащённость образовательного процесса</vt:lpstr>
      <vt:lpstr> Стипендии и иные виды материальной поддержки </vt:lpstr>
      <vt:lpstr>  Платные образовательные услуги  </vt:lpstr>
      <vt:lpstr>Финансово-хозяйственная деятельность</vt:lpstr>
      <vt:lpstr> ВАКАНТНЫЕ МЕСТА… </vt:lpstr>
      <vt:lpstr>Дополнительная информация</vt:lpstr>
      <vt:lpstr>Уважаемые Коллеги!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контроль качества образования</dc:title>
  <dc:creator>Natasha</dc:creator>
  <cp:lastModifiedBy>user</cp:lastModifiedBy>
  <cp:revision>234</cp:revision>
  <dcterms:created xsi:type="dcterms:W3CDTF">2015-12-09T18:31:57Z</dcterms:created>
  <dcterms:modified xsi:type="dcterms:W3CDTF">2016-11-21T10:32:05Z</dcterms:modified>
</cp:coreProperties>
</file>